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80" r:id="rId2"/>
    <p:sldId id="27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E8"/>
    <a:srgbClr val="FF99CC"/>
    <a:srgbClr val="FF3399"/>
    <a:srgbClr val="FF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9" autoAdjust="0"/>
  </p:normalViewPr>
  <p:slideViewPr>
    <p:cSldViewPr snapToGrid="0" showGuides="1">
      <p:cViewPr varScale="1">
        <p:scale>
          <a:sx n="47" d="100"/>
          <a:sy n="47" d="100"/>
        </p:scale>
        <p:origin x="146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0F67-B641-45B7-A0C3-D6792182451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5166-740F-4065-9049-A89000313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65166-740F-4065-9049-A89000313F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9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73363"/>
      </p:ext>
    </p:extLst>
  </p:cSld>
  <p:clrMapOvr>
    <a:masterClrMapping/>
  </p:clrMapOvr>
  <p:transition spd="slow"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4764"/>
      </p:ext>
    </p:extLst>
  </p:cSld>
  <p:clrMapOvr>
    <a:masterClrMapping/>
  </p:clrMapOvr>
  <p:transition spd="slow"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8713"/>
      </p:ext>
    </p:extLst>
  </p:cSld>
  <p:clrMapOvr>
    <a:masterClrMapping/>
  </p:clrMapOvr>
  <p:transition spd="slow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11221"/>
      </p:ext>
    </p:extLst>
  </p:cSld>
  <p:clrMapOvr>
    <a:masterClrMapping/>
  </p:clrMapOvr>
  <p:transition spd="slow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58119"/>
      </p:ext>
    </p:extLst>
  </p:cSld>
  <p:clrMapOvr>
    <a:masterClrMapping/>
  </p:clrMapOvr>
  <p:transition spd="slow"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91742"/>
      </p:ext>
    </p:extLst>
  </p:cSld>
  <p:clrMapOvr>
    <a:masterClrMapping/>
  </p:clrMapOvr>
  <p:transition spd="slow"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35817"/>
      </p:ext>
    </p:extLst>
  </p:cSld>
  <p:clrMapOvr>
    <a:masterClrMapping/>
  </p:clrMapOvr>
  <p:transition spd="slow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48637"/>
      </p:ext>
    </p:extLst>
  </p:cSld>
  <p:clrMapOvr>
    <a:masterClrMapping/>
  </p:clrMapOvr>
  <p:transition spd="slow"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8503"/>
      </p:ext>
    </p:extLst>
  </p:cSld>
  <p:clrMapOvr>
    <a:masterClrMapping/>
  </p:clrMapOvr>
  <p:transition spd="slow"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5199"/>
      </p:ext>
    </p:extLst>
  </p:cSld>
  <p:clrMapOvr>
    <a:masterClrMapping/>
  </p:clrMapOvr>
  <p:transition spd="slow"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44838"/>
      </p:ext>
    </p:extLst>
  </p:cSld>
  <p:clrMapOvr>
    <a:masterClrMapping/>
  </p:clrMapOvr>
  <p:transition spd="slow"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5DF0-1211-4A88-821A-C0B775C92EC9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D738-4D88-4CC6-9A06-ED812D2B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strips dir="r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512849"/>
      </p:ext>
    </p:extLst>
  </p:cSld>
  <p:clrMapOvr>
    <a:masterClrMapping/>
  </p:clrMapOvr>
  <p:transition spd="slow">
    <p:strips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61A0EEA-A711-4A91-81E9-68A03E87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126" b="78585"/>
          <a:stretch/>
        </p:blipFill>
        <p:spPr>
          <a:xfrm>
            <a:off x="560182" y="503567"/>
            <a:ext cx="7739866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75CD4A7D-860D-49D6-BC18-528D73C539C9}"/>
              </a:ext>
            </a:extLst>
          </p:cNvPr>
          <p:cNvGrpSpPr/>
          <p:nvPr/>
        </p:nvGrpSpPr>
        <p:grpSpPr>
          <a:xfrm>
            <a:off x="885825" y="1429517"/>
            <a:ext cx="7336998" cy="1386375"/>
            <a:chOff x="885825" y="1458092"/>
            <a:chExt cx="7336998" cy="1386375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3F138AA7-AEE9-4CE1-90C8-F5FCEEA9E886}"/>
                </a:ext>
              </a:extLst>
            </p:cNvPr>
            <p:cNvSpPr/>
            <p:nvPr/>
          </p:nvSpPr>
          <p:spPr>
            <a:xfrm>
              <a:off x="885825" y="1458092"/>
              <a:ext cx="7336998" cy="13863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EFD608E2-B082-4C5E-B38E-B7681480744D}"/>
                </a:ext>
              </a:extLst>
            </p:cNvPr>
            <p:cNvSpPr txBox="1"/>
            <p:nvPr/>
          </p:nvSpPr>
          <p:spPr>
            <a:xfrm>
              <a:off x="1023800" y="1551114"/>
              <a:ext cx="71364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การแปรคุณสมบัติ คำว่าโพลี (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Poly)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แปลว่าหลาย และคำว่ามอร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์ฟิส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แปลว่ารูปร่าง ดังนั้นคำว่าโพลีมอร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์ฟิส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นี้จึงแปลว่าหลายรูปทรง หรือ เปลี่ยนสภาพได้ อะไรที่เปลี่ยนรูปร่างได้คำตอบ คือ เมธอดที่อินเฮีย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ริต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มาจากเบสคลาส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62BDC0C-F652-46F5-A778-5796E002B298}"/>
              </a:ext>
            </a:extLst>
          </p:cNvPr>
          <p:cNvGrpSpPr/>
          <p:nvPr/>
        </p:nvGrpSpPr>
        <p:grpSpPr>
          <a:xfrm>
            <a:off x="1762125" y="2974128"/>
            <a:ext cx="5660867" cy="3379821"/>
            <a:chOff x="1762125" y="2926503"/>
            <a:chExt cx="5660867" cy="3379821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D598598F-13A5-46F2-92D9-3DF2B1000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15" t="43518" r="14008" b="31883"/>
            <a:stretch/>
          </p:blipFill>
          <p:spPr>
            <a:xfrm>
              <a:off x="1762125" y="2926503"/>
              <a:ext cx="5660867" cy="2778971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FBB0CAED-664B-42E3-8D72-0064A148E1F1}"/>
                </a:ext>
              </a:extLst>
            </p:cNvPr>
            <p:cNvSpPr txBox="1"/>
            <p:nvPr/>
          </p:nvSpPr>
          <p:spPr>
            <a:xfrm>
              <a:off x="3358552" y="5844659"/>
              <a:ext cx="248602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12.5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Polmorphism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4193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90F84EF1-4398-4141-B1B9-DEF50D7654A2}"/>
              </a:ext>
            </a:extLst>
          </p:cNvPr>
          <p:cNvGrpSpPr/>
          <p:nvPr/>
        </p:nvGrpSpPr>
        <p:grpSpPr>
          <a:xfrm>
            <a:off x="904926" y="873280"/>
            <a:ext cx="7239881" cy="4596492"/>
            <a:chOff x="904926" y="873280"/>
            <a:chExt cx="7239881" cy="4596492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8CD846C-6424-4026-9D1D-FDFEF8B00794}"/>
                </a:ext>
              </a:extLst>
            </p:cNvPr>
            <p:cNvSpPr txBox="1"/>
            <p:nvPr/>
          </p:nvSpPr>
          <p:spPr>
            <a:xfrm>
              <a:off x="904926" y="873280"/>
              <a:ext cx="54614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ตัวอย่างแสดง</a:t>
              </a:r>
              <a:r>
                <a:rPr lang="th-TH" sz="2400" b="1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การทำ</a:t>
              </a:r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เมธอดโอ</a:t>
              </a:r>
              <a:r>
                <a:rPr lang="th-TH" sz="2400" b="1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เวอร์</a:t>
              </a:r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ไรท</a:t>
              </a:r>
              <a:r>
                <a:rPr lang="th-TH" sz="2400" b="1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์อ</a:t>
              </a:r>
              <a:r>
                <a:rPr lang="th-TH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ย่างง่าย ๆ มีดังนี้</a:t>
              </a:r>
              <a:endParaRPr lang="en-US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7EB93C85-F774-4B66-8A88-A28C20FB98FA}"/>
                </a:ext>
              </a:extLst>
            </p:cNvPr>
            <p:cNvGrpSpPr/>
            <p:nvPr/>
          </p:nvGrpSpPr>
          <p:grpSpPr>
            <a:xfrm>
              <a:off x="1004681" y="1543827"/>
              <a:ext cx="7140126" cy="3925945"/>
              <a:chOff x="1004681" y="1626956"/>
              <a:chExt cx="7140126" cy="3925945"/>
            </a:xfrm>
          </p:grpSpPr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19E198A4-2B19-4CE7-ABEA-D9E71F408A18}"/>
                  </a:ext>
                </a:extLst>
              </p:cNvPr>
              <p:cNvSpPr/>
              <p:nvPr/>
            </p:nvSpPr>
            <p:spPr>
              <a:xfrm>
                <a:off x="1049072" y="1670857"/>
                <a:ext cx="7047526" cy="3865418"/>
              </a:xfrm>
              <a:prstGeom prst="roundRect">
                <a:avLst>
                  <a:gd name="adj" fmla="val 9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DA16FE32-3EAC-415C-8C5B-AA88E09A50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9301" b="42526"/>
              <a:stretch/>
            </p:blipFill>
            <p:spPr>
              <a:xfrm>
                <a:off x="1004681" y="1626956"/>
                <a:ext cx="7140126" cy="39259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89516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99EAFDF-FFDF-4D97-846B-EE4FD9525CAF}"/>
              </a:ext>
            </a:extLst>
          </p:cNvPr>
          <p:cNvGrpSpPr/>
          <p:nvPr/>
        </p:nvGrpSpPr>
        <p:grpSpPr>
          <a:xfrm>
            <a:off x="1021965" y="1162418"/>
            <a:ext cx="6958918" cy="4155791"/>
            <a:chOff x="856403" y="1095914"/>
            <a:chExt cx="6958918" cy="415579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AD9E53C6-B7B7-4F85-AB61-2299020AE3D8}"/>
                </a:ext>
              </a:extLst>
            </p:cNvPr>
            <p:cNvGrpSpPr/>
            <p:nvPr/>
          </p:nvGrpSpPr>
          <p:grpSpPr>
            <a:xfrm>
              <a:off x="1069609" y="1636774"/>
              <a:ext cx="6745712" cy="3614931"/>
              <a:chOff x="1145809" y="2932367"/>
              <a:chExt cx="6745712" cy="3614931"/>
            </a:xfrm>
          </p:grpSpPr>
          <p:sp>
            <p:nvSpPr>
              <p:cNvPr id="3" name="สี่เหลี่ยมผืนผ้า: มุมมน 2">
                <a:extLst>
                  <a:ext uri="{FF2B5EF4-FFF2-40B4-BE49-F238E27FC236}">
                    <a16:creationId xmlns:a16="http://schemas.microsoft.com/office/drawing/2014/main" id="{00296E1D-CC85-42B3-8690-EE6572281B4E}"/>
                  </a:ext>
                </a:extLst>
              </p:cNvPr>
              <p:cNvSpPr/>
              <p:nvPr/>
            </p:nvSpPr>
            <p:spPr>
              <a:xfrm>
                <a:off x="1168669" y="2976561"/>
                <a:ext cx="6692372" cy="3540257"/>
              </a:xfrm>
              <a:prstGeom prst="roundRect">
                <a:avLst>
                  <a:gd name="adj" fmla="val 781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รูปภาพ 1">
                <a:extLst>
                  <a:ext uri="{FF2B5EF4-FFF2-40B4-BE49-F238E27FC236}">
                    <a16:creationId xmlns:a16="http://schemas.microsoft.com/office/drawing/2014/main" id="{B9D50568-3527-471F-9B7E-BEF9408CF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62796"/>
              <a:stretch/>
            </p:blipFill>
            <p:spPr>
              <a:xfrm>
                <a:off x="1145809" y="2932367"/>
                <a:ext cx="6745712" cy="3614931"/>
              </a:xfrm>
              <a:prstGeom prst="rect">
                <a:avLst/>
              </a:prstGeom>
            </p:spPr>
          </p:pic>
        </p:grp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4DE073F8-1A92-4B27-9DCC-71BF4C81089A}"/>
                </a:ext>
              </a:extLst>
            </p:cNvPr>
            <p:cNvSpPr txBox="1"/>
            <p:nvPr/>
          </p:nvSpPr>
          <p:spPr>
            <a:xfrm>
              <a:off x="856403" y="1095914"/>
              <a:ext cx="55473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สร้างคลาสใหม่โดยการอินเฮีย</a:t>
              </a:r>
              <a:r>
                <a:rPr lang="th-TH" sz="2400" b="1" dirty="0" err="1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ริต</a:t>
              </a:r>
              <a:r>
                <a:rPr lang="th-TH" sz="2400" b="1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จากคลาส </a:t>
              </a:r>
              <a:r>
                <a:rPr lang="en-US" sz="2400" b="1" dirty="0" err="1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CustomerData</a:t>
              </a:r>
              <a:endParaRPr lang="en-US" sz="2400" b="1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89463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6BD7B60-88F8-474F-A56A-66D2ED9F2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947" b="83703"/>
          <a:stretch/>
        </p:blipFill>
        <p:spPr>
          <a:xfrm>
            <a:off x="602176" y="381865"/>
            <a:ext cx="7756940" cy="87699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87A997-DEC7-437D-998B-89B9E0C5F350}"/>
              </a:ext>
            </a:extLst>
          </p:cNvPr>
          <p:cNvSpPr txBox="1"/>
          <p:nvPr/>
        </p:nvSpPr>
        <p:spPr>
          <a:xfrm>
            <a:off x="1014155" y="1091392"/>
            <a:ext cx="7341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  </a:t>
            </a:r>
            <a:r>
              <a:rPr lang="th-TH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เมธอด (</a:t>
            </a:r>
            <a:r>
              <a:rPr lang="en-US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Method) </a:t>
            </a:r>
            <a:r>
              <a:rPr lang="th-TH" sz="24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เป็นองค์ประกอบอย่างหนึ่งของคลาส สำหรับกำหนดรูปแบบ วิธีการกระทำอย่างใดอย่างหนึ่ง</a:t>
            </a:r>
            <a:endParaRPr lang="en-US" sz="2400" b="1" dirty="0">
              <a:solidFill>
                <a:srgbClr val="00206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6D3B8203-3BFE-4083-8D45-702F5CDF1D03}"/>
              </a:ext>
            </a:extLst>
          </p:cNvPr>
          <p:cNvGrpSpPr/>
          <p:nvPr/>
        </p:nvGrpSpPr>
        <p:grpSpPr>
          <a:xfrm>
            <a:off x="962738" y="1993325"/>
            <a:ext cx="6335836" cy="4557103"/>
            <a:chOff x="962738" y="1993325"/>
            <a:chExt cx="6335836" cy="4557103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2024B353-5B7D-4C73-A994-BDC73471F893}"/>
                </a:ext>
              </a:extLst>
            </p:cNvPr>
            <p:cNvGrpSpPr/>
            <p:nvPr/>
          </p:nvGrpSpPr>
          <p:grpSpPr>
            <a:xfrm>
              <a:off x="962738" y="1993325"/>
              <a:ext cx="5393383" cy="895309"/>
              <a:chOff x="862985" y="1900034"/>
              <a:chExt cx="5393383" cy="895309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7E616C98-852A-4894-BB23-CFC4B45828F3}"/>
                  </a:ext>
                </a:extLst>
              </p:cNvPr>
              <p:cNvSpPr/>
              <p:nvPr/>
            </p:nvSpPr>
            <p:spPr>
              <a:xfrm>
                <a:off x="862985" y="1906473"/>
                <a:ext cx="5393383" cy="88887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99CC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E806DA63-9BD7-43E5-9B28-ACF59855E18C}"/>
                  </a:ext>
                </a:extLst>
              </p:cNvPr>
              <p:cNvSpPr txBox="1"/>
              <p:nvPr/>
            </p:nvSpPr>
            <p:spPr>
              <a:xfrm>
                <a:off x="862986" y="1900034"/>
                <a:ext cx="5205306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12.7.1 การสร้างเมธอด</a:t>
                </a:r>
              </a:p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จากตัวอย่างที่ผ่านมามีเมธอดที่เราได้รู้จัก คือ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Main()</a:t>
                </a:r>
              </a:p>
            </p:txBody>
          </p:sp>
        </p:grpSp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EF5E65A1-6D62-4F6E-8ADC-ECC30225141D}"/>
                </a:ext>
              </a:extLst>
            </p:cNvPr>
            <p:cNvGrpSpPr/>
            <p:nvPr/>
          </p:nvGrpSpPr>
          <p:grpSpPr>
            <a:xfrm>
              <a:off x="2041007" y="2986851"/>
              <a:ext cx="5257567" cy="3563577"/>
              <a:chOff x="2041008" y="3078293"/>
              <a:chExt cx="5061984" cy="3415114"/>
            </a:xfrm>
          </p:grpSpPr>
          <p:sp>
            <p:nvSpPr>
              <p:cNvPr id="9" name="สี่เหลี่ยมผืนผ้า: มุมมน 8">
                <a:extLst>
                  <a:ext uri="{FF2B5EF4-FFF2-40B4-BE49-F238E27FC236}">
                    <a16:creationId xmlns:a16="http://schemas.microsoft.com/office/drawing/2014/main" id="{E5A95F87-3581-4D09-9506-41149019799B}"/>
                  </a:ext>
                </a:extLst>
              </p:cNvPr>
              <p:cNvSpPr/>
              <p:nvPr/>
            </p:nvSpPr>
            <p:spPr>
              <a:xfrm>
                <a:off x="2066925" y="3105989"/>
                <a:ext cx="5007208" cy="3332911"/>
              </a:xfrm>
              <a:prstGeom prst="roundRect">
                <a:avLst>
                  <a:gd name="adj" fmla="val 63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2B9CAED6-0AAB-478B-8454-E91B4F184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3216" b="10993"/>
              <a:stretch/>
            </p:blipFill>
            <p:spPr>
              <a:xfrm>
                <a:off x="2041008" y="3078293"/>
                <a:ext cx="5061984" cy="34151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62411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DF222D93-C7D0-43FD-AC4E-C93AE6D278FE}"/>
              </a:ext>
            </a:extLst>
          </p:cNvPr>
          <p:cNvGrpSpPr/>
          <p:nvPr/>
        </p:nvGrpSpPr>
        <p:grpSpPr>
          <a:xfrm>
            <a:off x="955961" y="523702"/>
            <a:ext cx="7233610" cy="1220524"/>
            <a:chOff x="955961" y="532015"/>
            <a:chExt cx="7233610" cy="1220524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672099AA-867A-4040-80A4-89A64ECEF86E}"/>
                </a:ext>
              </a:extLst>
            </p:cNvPr>
            <p:cNvSpPr/>
            <p:nvPr/>
          </p:nvSpPr>
          <p:spPr>
            <a:xfrm>
              <a:off x="955961" y="532015"/>
              <a:ext cx="7233610" cy="12205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7CB74CC-72A1-47DE-B32B-412939C41D0E}"/>
                </a:ext>
              </a:extLst>
            </p:cNvPr>
            <p:cNvSpPr txBox="1"/>
            <p:nvPr/>
          </p:nvSpPr>
          <p:spPr>
            <a:xfrm>
              <a:off x="1191316" y="552210"/>
              <a:ext cx="674474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โดยทั่วไปแล้วคลาสมักประกอบไปด้วยเมธอดมากกว่า 1 เมธอด สำหรับกำหนดการทำงานเฉพาะอย่างนั่น คือ เราสามารถเพิ่มเมธอดให้กับคลาสได้ จะกี่เมธอดก็ได้ตามความจำเป็น หากเราเพิ่มเมธอดลงไปในคลาสจะมีลักษณะดังนี้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D905B02-7045-4240-B8BD-6BF09504BE82}"/>
              </a:ext>
            </a:extLst>
          </p:cNvPr>
          <p:cNvGrpSpPr/>
          <p:nvPr/>
        </p:nvGrpSpPr>
        <p:grpSpPr>
          <a:xfrm>
            <a:off x="1554120" y="1849572"/>
            <a:ext cx="6046830" cy="4682270"/>
            <a:chOff x="1554120" y="1724880"/>
            <a:chExt cx="6046830" cy="4682270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F6C3A2F9-54EC-45F2-A472-1420EC9DCE65}"/>
                </a:ext>
              </a:extLst>
            </p:cNvPr>
            <p:cNvSpPr/>
            <p:nvPr/>
          </p:nvSpPr>
          <p:spPr>
            <a:xfrm>
              <a:off x="1581148" y="1785937"/>
              <a:ext cx="5989679" cy="4595814"/>
            </a:xfrm>
            <a:prstGeom prst="roundRect">
              <a:avLst>
                <a:gd name="adj" fmla="val 5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5D9E5F6-5264-4EAB-BE9F-717CE6432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139" b="40553"/>
            <a:stretch/>
          </p:blipFill>
          <p:spPr>
            <a:xfrm>
              <a:off x="1554120" y="1724880"/>
              <a:ext cx="6046830" cy="4682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5481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48F2F67-195F-463E-A223-FAF07F8CA54B}"/>
              </a:ext>
            </a:extLst>
          </p:cNvPr>
          <p:cNvGrpSpPr/>
          <p:nvPr/>
        </p:nvGrpSpPr>
        <p:grpSpPr>
          <a:xfrm>
            <a:off x="989215" y="390698"/>
            <a:ext cx="7261169" cy="6151964"/>
            <a:chOff x="989215" y="390698"/>
            <a:chExt cx="7261169" cy="6151964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3639D58B-82B9-4536-A17D-292D104F7F45}"/>
                </a:ext>
              </a:extLst>
            </p:cNvPr>
            <p:cNvGrpSpPr/>
            <p:nvPr/>
          </p:nvGrpSpPr>
          <p:grpSpPr>
            <a:xfrm>
              <a:off x="989215" y="390698"/>
              <a:ext cx="7261169" cy="1275288"/>
              <a:chOff x="955963" y="382386"/>
              <a:chExt cx="7261169" cy="1275288"/>
            </a:xfrm>
          </p:grpSpPr>
          <p:sp>
            <p:nvSpPr>
              <p:cNvPr id="10" name="สี่เหลี่ยมผืนผ้า: มุมมน 9">
                <a:extLst>
                  <a:ext uri="{FF2B5EF4-FFF2-40B4-BE49-F238E27FC236}">
                    <a16:creationId xmlns:a16="http://schemas.microsoft.com/office/drawing/2014/main" id="{D4D33C80-774C-48F4-B367-A621BD3BEB57}"/>
                  </a:ext>
                </a:extLst>
              </p:cNvPr>
              <p:cNvSpPr/>
              <p:nvPr/>
            </p:nvSpPr>
            <p:spPr>
              <a:xfrm>
                <a:off x="955963" y="382386"/>
                <a:ext cx="7173883" cy="1275288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7E0E4A79-AD22-461E-BE1E-84285CA1D05F}"/>
                  </a:ext>
                </a:extLst>
              </p:cNvPr>
              <p:cNvSpPr txBox="1"/>
              <p:nvPr/>
            </p:nvSpPr>
            <p:spPr>
              <a:xfrm>
                <a:off x="1043249" y="400131"/>
                <a:ext cx="71738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จากเมธอดที่ได้เพิ่มเติมลงไป สามารถอธิบายได้ดังนี้</a:t>
                </a:r>
              </a:p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1. </a:t>
                </a:r>
                <a:r>
                  <a:rPr lang="en-US" sz="2400" b="1" dirty="0" err="1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returnValueType</a:t>
                </a:r>
                <a:r>
                  <a:rPr lang="en-US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ใช้ในกรณีที่เมธอดนั้นจำเป็นต้องส่งผลลัพธ์ที่ประมวลผลภายในเมธอดนั้นกลับไปยังส่วนที่เรียกใช้ เราจำเป็นต้องระบุชนิดข้อมูลเสมอ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61DAF722-15F1-45A2-8BD8-2C50E266D41A}"/>
                </a:ext>
              </a:extLst>
            </p:cNvPr>
            <p:cNvGrpSpPr/>
            <p:nvPr/>
          </p:nvGrpSpPr>
          <p:grpSpPr>
            <a:xfrm>
              <a:off x="1837114" y="1741348"/>
              <a:ext cx="5478086" cy="4801314"/>
              <a:chOff x="1837114" y="1757974"/>
              <a:chExt cx="5478086" cy="4801314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404C1292-0C22-4ADC-B235-BC559CADD88D}"/>
                  </a:ext>
                </a:extLst>
              </p:cNvPr>
              <p:cNvSpPr/>
              <p:nvPr/>
            </p:nvSpPr>
            <p:spPr>
              <a:xfrm>
                <a:off x="1837114" y="1774599"/>
                <a:ext cx="5478086" cy="4717641"/>
              </a:xfrm>
              <a:prstGeom prst="roundRect">
                <a:avLst>
                  <a:gd name="adj" fmla="val 10540"/>
                </a:avLst>
              </a:prstGeom>
              <a:solidFill>
                <a:schemeClr val="bg1"/>
              </a:solidFill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FB70A488-3E65-4809-BF1E-CDDA2099D1B4}"/>
                  </a:ext>
                </a:extLst>
              </p:cNvPr>
              <p:cNvSpPr txBox="1"/>
              <p:nvPr/>
            </p:nvSpPr>
            <p:spPr>
              <a:xfrm>
                <a:off x="2601887" y="1757974"/>
                <a:ext cx="4572000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using System;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using </a:t>
                </a:r>
                <a:r>
                  <a:rPr lang="en-US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System.Collections.Generic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;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using </a:t>
                </a:r>
                <a:r>
                  <a:rPr lang="en-US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System.Text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;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namespace ConsoleApplication1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{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class Program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{</a:t>
                </a:r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endParaRPr lang="en-US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static void Main(string[] </a:t>
                </a:r>
                <a:r>
                  <a:rPr lang="en-US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args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)</a:t>
                </a:r>
                <a:endParaRPr lang="th-TH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{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//...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}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static double </a:t>
                </a:r>
                <a:r>
                  <a:rPr lang="en-US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CalCircleArea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(int r)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{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//...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}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}</a:t>
                </a:r>
              </a:p>
              <a:p>
                <a:r>
                  <a:rPr lang="th-TH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</a:t>
                </a:r>
                <a:r>
                  <a:rPr lang="en-US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70014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EC37657-5804-4C60-817A-B6FAB712550F}"/>
              </a:ext>
            </a:extLst>
          </p:cNvPr>
          <p:cNvGrpSpPr/>
          <p:nvPr/>
        </p:nvGrpSpPr>
        <p:grpSpPr>
          <a:xfrm>
            <a:off x="923925" y="666742"/>
            <a:ext cx="6648450" cy="5581667"/>
            <a:chOff x="923925" y="685792"/>
            <a:chExt cx="6648450" cy="5581667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4C0E36BA-9A6E-4085-97A8-88360463D719}"/>
                </a:ext>
              </a:extLst>
            </p:cNvPr>
            <p:cNvGrpSpPr/>
            <p:nvPr/>
          </p:nvGrpSpPr>
          <p:grpSpPr>
            <a:xfrm>
              <a:off x="923925" y="685792"/>
              <a:ext cx="2895600" cy="511784"/>
              <a:chOff x="895350" y="695317"/>
              <a:chExt cx="2895600" cy="511784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888282F5-6989-4F3B-A517-17F34FF9352B}"/>
                  </a:ext>
                </a:extLst>
              </p:cNvPr>
              <p:cNvSpPr/>
              <p:nvPr/>
            </p:nvSpPr>
            <p:spPr>
              <a:xfrm>
                <a:off x="895350" y="695317"/>
                <a:ext cx="2381250" cy="511784"/>
              </a:xfrm>
              <a:prstGeom prst="roundRect">
                <a:avLst/>
              </a:pr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FBB46F09-8273-47F4-98E0-2F36FE030727}"/>
                  </a:ext>
                </a:extLst>
              </p:cNvPr>
              <p:cNvSpPr txBox="1"/>
              <p:nvPr/>
            </p:nvSpPr>
            <p:spPr>
              <a:xfrm>
                <a:off x="906433" y="745435"/>
                <a:ext cx="28845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2. ส่งผลลัพธ์ด้วย </a:t>
                </a:r>
                <a:r>
                  <a:rPr lang="en-US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return</a:t>
                </a:r>
              </a:p>
            </p:txBody>
          </p:sp>
        </p:grpSp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B332F249-ADD1-4C58-9568-1269423E9E85}"/>
                </a:ext>
              </a:extLst>
            </p:cNvPr>
            <p:cNvGrpSpPr/>
            <p:nvPr/>
          </p:nvGrpSpPr>
          <p:grpSpPr>
            <a:xfrm>
              <a:off x="1611243" y="1254726"/>
              <a:ext cx="5961132" cy="5012733"/>
              <a:chOff x="1611243" y="1140426"/>
              <a:chExt cx="5961132" cy="5012733"/>
            </a:xfrm>
          </p:grpSpPr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80165FCA-D276-4890-9563-6913449D1040}"/>
                  </a:ext>
                </a:extLst>
              </p:cNvPr>
              <p:cNvSpPr/>
              <p:nvPr/>
            </p:nvSpPr>
            <p:spPr>
              <a:xfrm>
                <a:off x="1630293" y="1159475"/>
                <a:ext cx="5921514" cy="4974633"/>
              </a:xfrm>
              <a:prstGeom prst="roundRect">
                <a:avLst>
                  <a:gd name="adj" fmla="val 67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53E5DC2C-07EC-44FB-9417-782FA87504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9763"/>
              <a:stretch/>
            </p:blipFill>
            <p:spPr>
              <a:xfrm>
                <a:off x="1611243" y="1140426"/>
                <a:ext cx="5961132" cy="50127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238590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0B02CA1-51CB-4832-A476-732210AF8E03}"/>
              </a:ext>
            </a:extLst>
          </p:cNvPr>
          <p:cNvGrpSpPr/>
          <p:nvPr/>
        </p:nvGrpSpPr>
        <p:grpSpPr>
          <a:xfrm>
            <a:off x="914400" y="753514"/>
            <a:ext cx="6665595" cy="5433355"/>
            <a:chOff x="914400" y="828328"/>
            <a:chExt cx="6665595" cy="5433355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854F0C3A-71F0-413D-B444-8D73FBD530D3}"/>
                </a:ext>
              </a:extLst>
            </p:cNvPr>
            <p:cNvGrpSpPr/>
            <p:nvPr/>
          </p:nvGrpSpPr>
          <p:grpSpPr>
            <a:xfrm>
              <a:off x="1503045" y="1482180"/>
              <a:ext cx="6076950" cy="4779503"/>
              <a:chOff x="1045846" y="1482180"/>
              <a:chExt cx="6076950" cy="4779503"/>
            </a:xfrm>
          </p:grpSpPr>
          <p:sp>
            <p:nvSpPr>
              <p:cNvPr id="8" name="สี่เหลี่ยมผืนผ้า: มุมมน 7">
                <a:extLst>
                  <a:ext uri="{FF2B5EF4-FFF2-40B4-BE49-F238E27FC236}">
                    <a16:creationId xmlns:a16="http://schemas.microsoft.com/office/drawing/2014/main" id="{AD18445C-75D3-40CB-85A5-1997A5675C65}"/>
                  </a:ext>
                </a:extLst>
              </p:cNvPr>
              <p:cNvSpPr/>
              <p:nvPr/>
            </p:nvSpPr>
            <p:spPr>
              <a:xfrm>
                <a:off x="1061086" y="1584961"/>
                <a:ext cx="6032499" cy="4634864"/>
              </a:xfrm>
              <a:prstGeom prst="roundRect">
                <a:avLst>
                  <a:gd name="adj" fmla="val 639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78D715FB-11CB-4F72-91E6-FB010C915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6635" b="24004"/>
              <a:stretch/>
            </p:blipFill>
            <p:spPr>
              <a:xfrm>
                <a:off x="1045846" y="1482180"/>
                <a:ext cx="6076950" cy="4779503"/>
              </a:xfrm>
              <a:prstGeom prst="rect">
                <a:avLst/>
              </a:prstGeom>
            </p:spPr>
          </p:pic>
        </p:grpSp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CFEA6331-5813-42EF-A3F7-14E52EA8D9C3}"/>
                </a:ext>
              </a:extLst>
            </p:cNvPr>
            <p:cNvGrpSpPr/>
            <p:nvPr/>
          </p:nvGrpSpPr>
          <p:grpSpPr>
            <a:xfrm>
              <a:off x="914400" y="828328"/>
              <a:ext cx="6200775" cy="913031"/>
              <a:chOff x="742950" y="619125"/>
              <a:chExt cx="6200775" cy="913031"/>
            </a:xfrm>
          </p:grpSpPr>
          <p:sp>
            <p:nvSpPr>
              <p:cNvPr id="3" name="สี่เหลี่ยมผืนผ้า: มุมมน 2">
                <a:extLst>
                  <a:ext uri="{FF2B5EF4-FFF2-40B4-BE49-F238E27FC236}">
                    <a16:creationId xmlns:a16="http://schemas.microsoft.com/office/drawing/2014/main" id="{5DF0C7EE-BEEB-40A1-9787-13133818F39F}"/>
                  </a:ext>
                </a:extLst>
              </p:cNvPr>
              <p:cNvSpPr/>
              <p:nvPr/>
            </p:nvSpPr>
            <p:spPr>
              <a:xfrm>
                <a:off x="742950" y="619125"/>
                <a:ext cx="6076950" cy="600075"/>
              </a:xfrm>
              <a:prstGeom prst="round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8E957638-830B-4DED-977B-87489A839F17}"/>
                  </a:ext>
                </a:extLst>
              </p:cNvPr>
              <p:cNvSpPr txBox="1"/>
              <p:nvPr/>
            </p:nvSpPr>
            <p:spPr>
              <a:xfrm>
                <a:off x="866775" y="701159"/>
                <a:ext cx="60769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3. การรับพารามิเตอร์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กรณีที่เมธอดมีหลายพารามิเตอร์จะเป็นดังนี้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2561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83D13FBB-5941-4218-A022-63A27430699D}"/>
              </a:ext>
            </a:extLst>
          </p:cNvPr>
          <p:cNvGrpSpPr/>
          <p:nvPr/>
        </p:nvGrpSpPr>
        <p:grpSpPr>
          <a:xfrm>
            <a:off x="937802" y="975548"/>
            <a:ext cx="4663442" cy="998489"/>
            <a:chOff x="739831" y="570452"/>
            <a:chExt cx="4663442" cy="998489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35AF0F20-D277-4496-8A9B-7A7AFE30C34D}"/>
                </a:ext>
              </a:extLst>
            </p:cNvPr>
            <p:cNvSpPr/>
            <p:nvPr/>
          </p:nvSpPr>
          <p:spPr>
            <a:xfrm>
              <a:off x="739831" y="570452"/>
              <a:ext cx="4006734" cy="99848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99CC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74E91E30-8AA9-496D-8089-931C26C600F4}"/>
                </a:ext>
              </a:extLst>
            </p:cNvPr>
            <p:cNvSpPr txBox="1"/>
            <p:nvPr/>
          </p:nvSpPr>
          <p:spPr>
            <a:xfrm>
              <a:off x="831273" y="612017"/>
              <a:ext cx="4572000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12.7.2 การเรียกใช้เมธอด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การเรียกใช้เมธอดมี 2 แบบ คือ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63836D5-29B5-433B-BADE-D95E0910259D}"/>
              </a:ext>
            </a:extLst>
          </p:cNvPr>
          <p:cNvGrpSpPr/>
          <p:nvPr/>
        </p:nvGrpSpPr>
        <p:grpSpPr>
          <a:xfrm>
            <a:off x="773082" y="2302492"/>
            <a:ext cx="7697586" cy="1675322"/>
            <a:chOff x="773082" y="1753678"/>
            <a:chExt cx="7697586" cy="1675322"/>
          </a:xfrm>
        </p:grpSpPr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88C23806-3BAB-4733-8295-DE38C4F6BFFB}"/>
                </a:ext>
              </a:extLst>
            </p:cNvPr>
            <p:cNvGrpSpPr/>
            <p:nvPr/>
          </p:nvGrpSpPr>
          <p:grpSpPr>
            <a:xfrm>
              <a:off x="773082" y="1753678"/>
              <a:ext cx="7697586" cy="1675322"/>
              <a:chOff x="806334" y="1737052"/>
              <a:chExt cx="7697586" cy="1675322"/>
            </a:xfrm>
          </p:grpSpPr>
          <p:sp>
            <p:nvSpPr>
              <p:cNvPr id="13" name="สี่เหลี่ยมผืนผ้า: มุมมน 12">
                <a:extLst>
                  <a:ext uri="{FF2B5EF4-FFF2-40B4-BE49-F238E27FC236}">
                    <a16:creationId xmlns:a16="http://schemas.microsoft.com/office/drawing/2014/main" id="{B3382990-2BAD-46BC-A79F-2E65485C1DA4}"/>
                  </a:ext>
                </a:extLst>
              </p:cNvPr>
              <p:cNvSpPr/>
              <p:nvPr/>
            </p:nvSpPr>
            <p:spPr>
              <a:xfrm>
                <a:off x="806334" y="1737052"/>
                <a:ext cx="7606146" cy="1675322"/>
              </a:xfrm>
              <a:prstGeom prst="roundRect">
                <a:avLst/>
              </a:prstGeom>
              <a:solidFill>
                <a:schemeClr val="accent2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7822F901-7630-4F6A-9DDA-AAB34B6A8B65}"/>
                  </a:ext>
                </a:extLst>
              </p:cNvPr>
              <p:cNvSpPr txBox="1"/>
              <p:nvPr/>
            </p:nvSpPr>
            <p:spPr>
              <a:xfrm>
                <a:off x="897774" y="1745365"/>
                <a:ext cx="760614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1. การเรียกใช้ </a:t>
                </a:r>
                <a:r>
                  <a:rPr lang="en-US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void method </a:t>
                </a:r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หรือ เมธอดไม่คืนค่า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กรณีนี้เพียงระบุชื่อเมธอดและพารามิเตอร์(ถ้ามี) เช่น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69D6DDA6-D943-4742-8B03-A4E41B5554E4}"/>
                </a:ext>
              </a:extLst>
            </p:cNvPr>
            <p:cNvGrpSpPr/>
            <p:nvPr/>
          </p:nvGrpSpPr>
          <p:grpSpPr>
            <a:xfrm>
              <a:off x="937802" y="2630030"/>
              <a:ext cx="7275173" cy="707886"/>
              <a:chOff x="1037554" y="2280899"/>
              <a:chExt cx="7275173" cy="707886"/>
            </a:xfrm>
          </p:grpSpPr>
          <p:sp>
            <p:nvSpPr>
              <p:cNvPr id="9" name="สี่เหลี่ยมผืนผ้า: มุมมน 8">
                <a:extLst>
                  <a:ext uri="{FF2B5EF4-FFF2-40B4-BE49-F238E27FC236}">
                    <a16:creationId xmlns:a16="http://schemas.microsoft.com/office/drawing/2014/main" id="{BC3A131D-1E04-477E-B21F-D0322777C628}"/>
                  </a:ext>
                </a:extLst>
              </p:cNvPr>
              <p:cNvSpPr/>
              <p:nvPr/>
            </p:nvSpPr>
            <p:spPr>
              <a:xfrm>
                <a:off x="1037554" y="2322032"/>
                <a:ext cx="7275173" cy="61502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10C0089D-EE7B-4AED-BB7C-E3EC47CAD5BC}"/>
                  </a:ext>
                </a:extLst>
              </p:cNvPr>
              <p:cNvSpPr txBox="1"/>
              <p:nvPr/>
            </p:nvSpPr>
            <p:spPr>
              <a:xfrm>
                <a:off x="3499657" y="2280899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String msg = “Hello World;</a:t>
                </a:r>
              </a:p>
              <a:p>
                <a:r>
                  <a:rPr lang="th-TH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</a:t>
                </a:r>
                <a:r>
                  <a:rPr lang="en-US" sz="2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Say(msg);</a:t>
                </a:r>
              </a:p>
            </p:txBody>
          </p:sp>
        </p:grpSp>
      </p:grp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F431E39C-30B1-4C1B-8310-969CA1A35740}"/>
              </a:ext>
            </a:extLst>
          </p:cNvPr>
          <p:cNvGrpSpPr/>
          <p:nvPr/>
        </p:nvGrpSpPr>
        <p:grpSpPr>
          <a:xfrm>
            <a:off x="789381" y="4345143"/>
            <a:ext cx="7606145" cy="1248973"/>
            <a:chOff x="779856" y="4021293"/>
            <a:chExt cx="7606145" cy="1248973"/>
          </a:xfrm>
        </p:grpSpPr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32428650-2A48-4E5F-A762-B2D16F0CF207}"/>
                </a:ext>
              </a:extLst>
            </p:cNvPr>
            <p:cNvSpPr txBox="1"/>
            <p:nvPr/>
          </p:nvSpPr>
          <p:spPr>
            <a:xfrm>
              <a:off x="1104055" y="4078334"/>
              <a:ext cx="72751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FF0066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2. การเรียกใช้เมธอดแบบคืนค่า จำเป็นต้องมีตัวแปรมารองรับค่าที่ส่งกลับ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23" name="กลุ่ม 22">
              <a:extLst>
                <a:ext uri="{FF2B5EF4-FFF2-40B4-BE49-F238E27FC236}">
                  <a16:creationId xmlns:a16="http://schemas.microsoft.com/office/drawing/2014/main" id="{C0536218-9702-4948-B563-88645A9B7CAA}"/>
                </a:ext>
              </a:extLst>
            </p:cNvPr>
            <p:cNvGrpSpPr/>
            <p:nvPr/>
          </p:nvGrpSpPr>
          <p:grpSpPr>
            <a:xfrm>
              <a:off x="779856" y="4021293"/>
              <a:ext cx="7606145" cy="1248973"/>
              <a:chOff x="779856" y="3564093"/>
              <a:chExt cx="7606145" cy="1248973"/>
            </a:xfrm>
          </p:grpSpPr>
          <p:sp>
            <p:nvSpPr>
              <p:cNvPr id="22" name="สี่เหลี่ยมผืนผ้า: มุมมน 21">
                <a:extLst>
                  <a:ext uri="{FF2B5EF4-FFF2-40B4-BE49-F238E27FC236}">
                    <a16:creationId xmlns:a16="http://schemas.microsoft.com/office/drawing/2014/main" id="{51C3643F-C9D7-4108-80B9-DEC0EC4FD0BA}"/>
                  </a:ext>
                </a:extLst>
              </p:cNvPr>
              <p:cNvSpPr/>
              <p:nvPr/>
            </p:nvSpPr>
            <p:spPr>
              <a:xfrm>
                <a:off x="779856" y="3564093"/>
                <a:ext cx="7606145" cy="1248973"/>
              </a:xfrm>
              <a:prstGeom prst="roundRect">
                <a:avLst/>
              </a:prstGeom>
              <a:solidFill>
                <a:srgbClr val="FF3399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กลุ่ม 20">
                <a:extLst>
                  <a:ext uri="{FF2B5EF4-FFF2-40B4-BE49-F238E27FC236}">
                    <a16:creationId xmlns:a16="http://schemas.microsoft.com/office/drawing/2014/main" id="{29F9E94D-A8E5-438F-8A8B-0A9C9D29F12A}"/>
                  </a:ext>
                </a:extLst>
              </p:cNvPr>
              <p:cNvGrpSpPr/>
              <p:nvPr/>
            </p:nvGrpSpPr>
            <p:grpSpPr>
              <a:xfrm>
                <a:off x="1020926" y="4101849"/>
                <a:ext cx="7108920" cy="461665"/>
                <a:chOff x="1020926" y="4101849"/>
                <a:chExt cx="7108920" cy="461665"/>
              </a:xfrm>
            </p:grpSpPr>
            <p:sp>
              <p:nvSpPr>
                <p:cNvPr id="20" name="สี่เหลี่ยมผืนผ้า: มุมมน 19">
                  <a:extLst>
                    <a:ext uri="{FF2B5EF4-FFF2-40B4-BE49-F238E27FC236}">
                      <a16:creationId xmlns:a16="http://schemas.microsoft.com/office/drawing/2014/main" id="{A3008B9C-6F2E-41F5-A318-2542954D5A29}"/>
                    </a:ext>
                  </a:extLst>
                </p:cNvPr>
                <p:cNvSpPr/>
                <p:nvPr/>
              </p:nvSpPr>
              <p:spPr>
                <a:xfrm>
                  <a:off x="1020926" y="4101849"/>
                  <a:ext cx="7108920" cy="46166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กล่องข้อความ 18">
                  <a:extLst>
                    <a:ext uri="{FF2B5EF4-FFF2-40B4-BE49-F238E27FC236}">
                      <a16:creationId xmlns:a16="http://schemas.microsoft.com/office/drawing/2014/main" id="{31ACD27B-6362-48D7-916E-8672C8ECEB64}"/>
                    </a:ext>
                  </a:extLst>
                </p:cNvPr>
                <p:cNvSpPr txBox="1"/>
                <p:nvPr/>
              </p:nvSpPr>
              <p:spPr>
                <a:xfrm>
                  <a:off x="3175462" y="4138465"/>
                  <a:ext cx="45720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Double </a:t>
                  </a:r>
                  <a:r>
                    <a:rPr lang="en-US" sz="2000" dirty="0" err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myArea</a:t>
                  </a:r>
                  <a:r>
                    <a:rPr lang="en-US" sz="20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 = </a:t>
                  </a:r>
                  <a:r>
                    <a:rPr lang="en-US" sz="2000" dirty="0" err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CalCircleArea</a:t>
                  </a:r>
                  <a:r>
                    <a:rPr lang="en-US" sz="20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(10);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6479058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52A16333-55C9-4E1E-BF4B-BE1DF9B4E085}"/>
              </a:ext>
            </a:extLst>
          </p:cNvPr>
          <p:cNvGrpSpPr/>
          <p:nvPr/>
        </p:nvGrpSpPr>
        <p:grpSpPr>
          <a:xfrm>
            <a:off x="1760934" y="291643"/>
            <a:ext cx="5641182" cy="6221848"/>
            <a:chOff x="1760934" y="291643"/>
            <a:chExt cx="5641182" cy="6221848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A0DA5F9A-824D-4AE1-96FD-15822B4F0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" t="17212" r="179"/>
            <a:stretch/>
          </p:blipFill>
          <p:spPr>
            <a:xfrm>
              <a:off x="2263596" y="291643"/>
              <a:ext cx="4618217" cy="5436513"/>
            </a:xfrm>
            <a:prstGeom prst="rect">
              <a:avLst/>
            </a:prstGeom>
          </p:spPr>
        </p:pic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C827879D-E690-4E27-9B0C-C2C6E1CD4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" t="6083" r="590" b="85096"/>
            <a:stretch/>
          </p:blipFill>
          <p:spPr>
            <a:xfrm>
              <a:off x="1760934" y="5799594"/>
              <a:ext cx="5641182" cy="71389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69188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42A327EE-1685-4632-8659-2D7B1624DD65}"/>
              </a:ext>
            </a:extLst>
          </p:cNvPr>
          <p:cNvGrpSpPr/>
          <p:nvPr/>
        </p:nvGrpSpPr>
        <p:grpSpPr>
          <a:xfrm>
            <a:off x="1314562" y="253997"/>
            <a:ext cx="6519228" cy="1366534"/>
            <a:chOff x="1323975" y="445985"/>
            <a:chExt cx="6519228" cy="1366534"/>
          </a:xfrm>
        </p:grpSpPr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16FCC242-7779-48C9-BA2B-E2CBCB47C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314F0A45-2D4E-499D-873F-AE35F4471AF0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F18DFB8A-EA8A-4B4F-BF6B-8F1AC2F0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7F621AF2-B39F-4E80-A46D-F3F4F4EA3D50}"/>
              </a:ext>
            </a:extLst>
          </p:cNvPr>
          <p:cNvGrpSpPr/>
          <p:nvPr/>
        </p:nvGrpSpPr>
        <p:grpSpPr>
          <a:xfrm>
            <a:off x="-240659" y="1587940"/>
            <a:ext cx="9156057" cy="5016063"/>
            <a:chOff x="-240659" y="1587940"/>
            <a:chExt cx="9156057" cy="5016063"/>
          </a:xfrm>
        </p:grpSpPr>
        <p:grpSp>
          <p:nvGrpSpPr>
            <p:cNvPr id="34" name="กลุ่ม 33">
              <a:extLst>
                <a:ext uri="{FF2B5EF4-FFF2-40B4-BE49-F238E27FC236}">
                  <a16:creationId xmlns:a16="http://schemas.microsoft.com/office/drawing/2014/main" id="{C5B1B58F-36F5-441B-98F8-E2A088F6C937}"/>
                </a:ext>
              </a:extLst>
            </p:cNvPr>
            <p:cNvGrpSpPr/>
            <p:nvPr/>
          </p:nvGrpSpPr>
          <p:grpSpPr>
            <a:xfrm>
              <a:off x="-240659" y="1587940"/>
              <a:ext cx="9156057" cy="5016063"/>
              <a:chOff x="-249370" y="1587940"/>
              <a:chExt cx="9156057" cy="5016063"/>
            </a:xfrm>
          </p:grpSpPr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4FC424FB-6435-41E5-9644-48D86CD533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98"/>
              <a:stretch/>
            </p:blipFill>
            <p:spPr>
              <a:xfrm>
                <a:off x="-249370" y="1587940"/>
                <a:ext cx="9085395" cy="5016063"/>
              </a:xfrm>
              <a:prstGeom prst="rect">
                <a:avLst/>
              </a:prstGeom>
            </p:spPr>
          </p:pic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1CB2B5FC-C6BC-402D-BDCD-E97D9921683F}"/>
                  </a:ext>
                </a:extLst>
              </p:cNvPr>
              <p:cNvSpPr txBox="1"/>
              <p:nvPr/>
            </p:nvSpPr>
            <p:spPr>
              <a:xfrm>
                <a:off x="4005943" y="1844486"/>
                <a:ext cx="46895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12.1 คลาสและ</a:t>
                </a:r>
                <a:r>
                  <a:rPr lang="th-TH" sz="3600" b="1" dirty="0" err="1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ออบเจ็กต์</a:t>
                </a:r>
                <a:endParaRPr lang="en-US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BB8DD4B5-BD0C-481E-B94F-74F31BB1D648}"/>
                  </a:ext>
                </a:extLst>
              </p:cNvPr>
              <p:cNvSpPr txBox="1"/>
              <p:nvPr/>
            </p:nvSpPr>
            <p:spPr>
              <a:xfrm>
                <a:off x="3993469" y="2418755"/>
                <a:ext cx="47461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12.2 </a:t>
                </a:r>
                <a:r>
                  <a:rPr lang="th-TH" sz="3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ออบเจ็กต์</a:t>
                </a:r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และ</a:t>
                </a:r>
                <a:r>
                  <a:rPr lang="th-TH" sz="3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ไทป์</a:t>
                </a:r>
                <a:endPara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24" name="กล่องข้อความ 23">
                <a:extLst>
                  <a:ext uri="{FF2B5EF4-FFF2-40B4-BE49-F238E27FC236}">
                    <a16:creationId xmlns:a16="http://schemas.microsoft.com/office/drawing/2014/main" id="{E80AE545-FE83-45FE-BB4B-B0C6C876E0F1}"/>
                  </a:ext>
                </a:extLst>
              </p:cNvPr>
              <p:cNvSpPr txBox="1"/>
              <p:nvPr/>
            </p:nvSpPr>
            <p:spPr>
              <a:xfrm>
                <a:off x="4007107" y="2996012"/>
                <a:ext cx="47461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12.3 การใช้งาน</a:t>
                </a:r>
                <a:r>
                  <a:rPr lang="th-TH" sz="3600" b="1" dirty="0" err="1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ออบเจ็กต์</a:t>
                </a:r>
                <a:endParaRPr lang="en-US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26" name="กล่องข้อความ 25">
                <a:extLst>
                  <a:ext uri="{FF2B5EF4-FFF2-40B4-BE49-F238E27FC236}">
                    <a16:creationId xmlns:a16="http://schemas.microsoft.com/office/drawing/2014/main" id="{D841B76D-3845-486F-8EAF-F4C7379738AE}"/>
                  </a:ext>
                </a:extLst>
              </p:cNvPr>
              <p:cNvSpPr txBox="1"/>
              <p:nvPr/>
            </p:nvSpPr>
            <p:spPr>
              <a:xfrm>
                <a:off x="4036427" y="3581149"/>
                <a:ext cx="47461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12.4 เอ็นแค</a:t>
                </a:r>
                <a:r>
                  <a:rPr lang="th-TH" sz="3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ปซูเล</a:t>
                </a:r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ชัน</a:t>
                </a:r>
                <a:endPara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28" name="กล่องข้อความ 27">
                <a:extLst>
                  <a:ext uri="{FF2B5EF4-FFF2-40B4-BE49-F238E27FC236}">
                    <a16:creationId xmlns:a16="http://schemas.microsoft.com/office/drawing/2014/main" id="{899C1494-8777-4A8E-BE41-C75CC236DE24}"/>
                  </a:ext>
                </a:extLst>
              </p:cNvPr>
              <p:cNvSpPr txBox="1"/>
              <p:nvPr/>
            </p:nvSpPr>
            <p:spPr>
              <a:xfrm>
                <a:off x="4036427" y="4117064"/>
                <a:ext cx="48245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12.5 การสืบทอด</a:t>
                </a:r>
                <a:endParaRPr lang="en-US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CF5BB554-755B-4D2C-8B26-6E4CE4DCE91C}"/>
                  </a:ext>
                </a:extLst>
              </p:cNvPr>
              <p:cNvSpPr txBox="1"/>
              <p:nvPr/>
            </p:nvSpPr>
            <p:spPr>
              <a:xfrm>
                <a:off x="4038605" y="4667715"/>
                <a:ext cx="48550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12.6 โพล</a:t>
                </a:r>
                <a:r>
                  <a:rPr lang="th-TH" sz="3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ีม</a:t>
                </a:r>
                <a:r>
                  <a:rPr lang="th-TH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อร</a:t>
                </a:r>
                <a:r>
                  <a:rPr lang="th-TH" sz="3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์ฟิส</a:t>
                </a:r>
                <a:endPara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32" name="กล่องข้อความ 31">
                <a:extLst>
                  <a:ext uri="{FF2B5EF4-FFF2-40B4-BE49-F238E27FC236}">
                    <a16:creationId xmlns:a16="http://schemas.microsoft.com/office/drawing/2014/main" id="{4B61DD7A-035D-4A8F-B3CE-686581CCCFDF}"/>
                  </a:ext>
                </a:extLst>
              </p:cNvPr>
              <p:cNvSpPr txBox="1"/>
              <p:nvPr/>
            </p:nvSpPr>
            <p:spPr>
              <a:xfrm>
                <a:off x="4051659" y="5228771"/>
                <a:ext cx="48550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3600" b="1" dirty="0">
                    <a:solidFill>
                      <a:schemeClr val="bg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12.7 เมธอด</a:t>
                </a:r>
                <a:endParaRPr lang="en-US" sz="3600" b="1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pic>
          <p:nvPicPr>
            <p:cNvPr id="40" name="รูปภาพ 39">
              <a:extLst>
                <a:ext uri="{FF2B5EF4-FFF2-40B4-BE49-F238E27FC236}">
                  <a16:creationId xmlns:a16="http://schemas.microsoft.com/office/drawing/2014/main" id="{8A79BD7E-83F5-4D68-B005-E618DE444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819">
              <a:off x="1584605" y="1897655"/>
              <a:ext cx="795444" cy="940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3747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D3A476DB-1066-478D-B45E-FC2AB6BE1E47}"/>
              </a:ext>
            </a:extLst>
          </p:cNvPr>
          <p:cNvGrpSpPr/>
          <p:nvPr/>
        </p:nvGrpSpPr>
        <p:grpSpPr>
          <a:xfrm>
            <a:off x="914400" y="540216"/>
            <a:ext cx="5619750" cy="834391"/>
            <a:chOff x="752475" y="473541"/>
            <a:chExt cx="5619750" cy="834391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56BA18F-75B9-4387-B5AA-8F83C5B4B5D8}"/>
                </a:ext>
              </a:extLst>
            </p:cNvPr>
            <p:cNvSpPr/>
            <p:nvPr/>
          </p:nvSpPr>
          <p:spPr>
            <a:xfrm>
              <a:off x="752475" y="473541"/>
              <a:ext cx="5086350" cy="805816"/>
            </a:xfrm>
            <a:prstGeom prst="roundRect">
              <a:avLst/>
            </a:prstGeom>
            <a:solidFill>
              <a:srgbClr val="FF99CC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FDB2C77-356F-49AB-8C02-AEA89B45439F}"/>
                </a:ext>
              </a:extLst>
            </p:cNvPr>
            <p:cNvSpPr txBox="1"/>
            <p:nvPr/>
          </p:nvSpPr>
          <p:spPr>
            <a:xfrm>
              <a:off x="857250" y="476935"/>
              <a:ext cx="55149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ฝึกปฏิบัติการสร้าง </a:t>
              </a:r>
              <a:r>
                <a: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Class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และเรียกใช้งาน </a:t>
              </a:r>
              <a:r>
                <a:rPr lang="en-US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Class C#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1.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App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CDD04041-AE1C-464B-9E74-661A27F294CC}"/>
              </a:ext>
            </a:extLst>
          </p:cNvPr>
          <p:cNvGrpSpPr/>
          <p:nvPr/>
        </p:nvGrpSpPr>
        <p:grpSpPr>
          <a:xfrm>
            <a:off x="1317582" y="1556504"/>
            <a:ext cx="6523257" cy="4805511"/>
            <a:chOff x="1317582" y="1394579"/>
            <a:chExt cx="6523257" cy="4805511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7DCC4606-2467-45B3-B81D-FE6BF8AE3E35}"/>
                </a:ext>
              </a:extLst>
            </p:cNvPr>
            <p:cNvSpPr txBox="1"/>
            <p:nvPr/>
          </p:nvSpPr>
          <p:spPr>
            <a:xfrm>
              <a:off x="1332547" y="1394579"/>
              <a:ext cx="3972878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1.1 สร้างโปร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ใหม่ในแบบ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App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378CC193-3460-4A63-B80E-9C5F47916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8" t="54148" r="817" b="4398"/>
            <a:stretch/>
          </p:blipFill>
          <p:spPr>
            <a:xfrm>
              <a:off x="1317582" y="1941969"/>
              <a:ext cx="6523257" cy="3673852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7957A3D7-52B1-4346-834B-B5E96050F618}"/>
                </a:ext>
              </a:extLst>
            </p:cNvPr>
            <p:cNvSpPr txBox="1"/>
            <p:nvPr/>
          </p:nvSpPr>
          <p:spPr>
            <a:xfrm>
              <a:off x="2057400" y="5738425"/>
              <a:ext cx="5029200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12.6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การสร้างโปร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ใหม่ในแบบ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624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ABFEAC5-20BA-4B49-954B-B6D66DCD0CFC}"/>
              </a:ext>
            </a:extLst>
          </p:cNvPr>
          <p:cNvGrpSpPr/>
          <p:nvPr/>
        </p:nvGrpSpPr>
        <p:grpSpPr>
          <a:xfrm>
            <a:off x="962372" y="865364"/>
            <a:ext cx="7019214" cy="5106780"/>
            <a:chOff x="962372" y="981740"/>
            <a:chExt cx="7019214" cy="5106780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6DF34DC-384C-4560-8B36-D9EE304A9B41}"/>
                </a:ext>
              </a:extLst>
            </p:cNvPr>
            <p:cNvSpPr txBox="1"/>
            <p:nvPr/>
          </p:nvSpPr>
          <p:spPr>
            <a:xfrm>
              <a:off x="962372" y="981740"/>
              <a:ext cx="170601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1.2 คลิก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Add</a:t>
              </a: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67615586-D72A-460D-A414-D59AE0A03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7" t="10889" r="2229" b="51920"/>
            <a:stretch/>
          </p:blipFill>
          <p:spPr>
            <a:xfrm>
              <a:off x="1162414" y="1586865"/>
              <a:ext cx="6819172" cy="3827730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15ED742A-C973-437A-86F9-2889649CEC66}"/>
                </a:ext>
              </a:extLst>
            </p:cNvPr>
            <p:cNvSpPr txBox="1"/>
            <p:nvPr/>
          </p:nvSpPr>
          <p:spPr>
            <a:xfrm>
              <a:off x="3541222" y="5626855"/>
              <a:ext cx="2069869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12.7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คลิก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700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0E6FAD3C-AF8F-42DC-B7F7-6EB2401C6D55}"/>
              </a:ext>
            </a:extLst>
          </p:cNvPr>
          <p:cNvGrpSpPr/>
          <p:nvPr/>
        </p:nvGrpSpPr>
        <p:grpSpPr>
          <a:xfrm>
            <a:off x="939338" y="902963"/>
            <a:ext cx="7106427" cy="5071510"/>
            <a:chOff x="939338" y="703458"/>
            <a:chExt cx="7106427" cy="5071510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09D4AC24-05CB-45E6-A2C0-E6FEFF2FD8DC}"/>
                </a:ext>
              </a:extLst>
            </p:cNvPr>
            <p:cNvSpPr txBox="1"/>
            <p:nvPr/>
          </p:nvSpPr>
          <p:spPr>
            <a:xfrm>
              <a:off x="939338" y="703458"/>
              <a:ext cx="3557847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1.3 จะได้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ตั้งชื่อใหม่หรือไม่ก็ได้</a:t>
              </a: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0FE4D137-2E24-4529-9608-806A4FAC5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5" t="59443" r="2935" b="4124"/>
            <a:stretch/>
          </p:blipFill>
          <p:spPr>
            <a:xfrm>
              <a:off x="1098235" y="1295314"/>
              <a:ext cx="6947530" cy="3883515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87D32570-E0C9-4C20-8BBB-66D1ADD0FB86}"/>
                </a:ext>
              </a:extLst>
            </p:cNvPr>
            <p:cNvSpPr txBox="1"/>
            <p:nvPr/>
          </p:nvSpPr>
          <p:spPr>
            <a:xfrm>
              <a:off x="3566160" y="5313303"/>
              <a:ext cx="202830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รูปที่ 12.8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3065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DB5E7990-4F87-4A16-8CD5-216C736C8F06}"/>
              </a:ext>
            </a:extLst>
          </p:cNvPr>
          <p:cNvGrpSpPr/>
          <p:nvPr/>
        </p:nvGrpSpPr>
        <p:grpSpPr>
          <a:xfrm>
            <a:off x="922713" y="700640"/>
            <a:ext cx="4713315" cy="587834"/>
            <a:chOff x="922713" y="667388"/>
            <a:chExt cx="4713315" cy="587834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5A01F349-6798-4375-ABD0-37CF40A61E1C}"/>
                </a:ext>
              </a:extLst>
            </p:cNvPr>
            <p:cNvSpPr/>
            <p:nvPr/>
          </p:nvSpPr>
          <p:spPr>
            <a:xfrm>
              <a:off x="922713" y="667388"/>
              <a:ext cx="4015048" cy="587834"/>
            </a:xfrm>
            <a:prstGeom prst="roundRect">
              <a:avLst/>
            </a:prstGeom>
            <a:solidFill>
              <a:srgbClr val="FF99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CFB4BDCE-EB41-4DFF-9DD1-B37D2A4C9164}"/>
                </a:ext>
              </a:extLst>
            </p:cNvPr>
            <p:cNvSpPr txBox="1"/>
            <p:nvPr/>
          </p:nvSpPr>
          <p:spPr>
            <a:xfrm>
              <a:off x="1064028" y="733890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2. สร้าง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Console App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ดังนี้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49346F80-CC69-4CBC-A79E-F2559A1EB6EE}"/>
              </a:ext>
            </a:extLst>
          </p:cNvPr>
          <p:cNvGrpSpPr/>
          <p:nvPr/>
        </p:nvGrpSpPr>
        <p:grpSpPr>
          <a:xfrm>
            <a:off x="1404851" y="1584314"/>
            <a:ext cx="5656811" cy="4489918"/>
            <a:chOff x="1379913" y="1384809"/>
            <a:chExt cx="5656811" cy="4489918"/>
          </a:xfrm>
        </p:grpSpPr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F6352CCD-7F2D-4461-BA41-4B8C77CAB599}"/>
                </a:ext>
              </a:extLst>
            </p:cNvPr>
            <p:cNvSpPr txBox="1"/>
            <p:nvPr/>
          </p:nvSpPr>
          <p:spPr>
            <a:xfrm>
              <a:off x="1379913" y="1384809"/>
              <a:ext cx="4156364" cy="461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2.1 สร้างโปร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ใหม่ในแบบ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App</a:t>
              </a: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F9E37AAF-B84A-4DE8-860B-51A6F5DAA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45" t="14922" r="22465" b="53606"/>
            <a:stretch/>
          </p:blipFill>
          <p:spPr>
            <a:xfrm>
              <a:off x="2685012" y="1942810"/>
              <a:ext cx="4019944" cy="3321138"/>
            </a:xfrm>
            <a:prstGeom prst="rect">
              <a:avLst/>
            </a:prstGeom>
          </p:spPr>
        </p:pic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0BCE59B2-2403-4FF4-B690-8FCDD01E8F02}"/>
                </a:ext>
              </a:extLst>
            </p:cNvPr>
            <p:cNvSpPr txBox="1"/>
            <p:nvPr/>
          </p:nvSpPr>
          <p:spPr>
            <a:xfrm>
              <a:off x="2356658" y="5413062"/>
              <a:ext cx="4680066" cy="461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12.9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สร้างโปร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ใหม่ในแบบ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Windows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8859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0250428D-DE6C-4702-A304-B1CE5CCE49DC}"/>
              </a:ext>
            </a:extLst>
          </p:cNvPr>
          <p:cNvGrpSpPr/>
          <p:nvPr/>
        </p:nvGrpSpPr>
        <p:grpSpPr>
          <a:xfrm>
            <a:off x="1827762" y="656477"/>
            <a:ext cx="5155911" cy="4814738"/>
            <a:chOff x="1456287" y="789827"/>
            <a:chExt cx="5155911" cy="4814738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CC0994C3-8A6B-47C6-A1B1-001966EDC12D}"/>
                </a:ext>
              </a:extLst>
            </p:cNvPr>
            <p:cNvSpPr txBox="1"/>
            <p:nvPr/>
          </p:nvSpPr>
          <p:spPr>
            <a:xfrm>
              <a:off x="1456287" y="789827"/>
              <a:ext cx="1501226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2.2 คลิก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Add</a:t>
              </a: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516702D7-7883-421D-8D01-F78713DFD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70" t="58204" r="15057" b="4150"/>
            <a:stretch/>
          </p:blipFill>
          <p:spPr>
            <a:xfrm>
              <a:off x="1768750" y="1309699"/>
              <a:ext cx="4843448" cy="3767126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37AB5B50-D598-4AF3-8ABC-E3BC684C2E98}"/>
                </a:ext>
              </a:extLst>
            </p:cNvPr>
            <p:cNvSpPr txBox="1"/>
            <p:nvPr/>
          </p:nvSpPr>
          <p:spPr>
            <a:xfrm>
              <a:off x="3017043" y="5142900"/>
              <a:ext cx="2176463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12.10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คลิก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Add</a:t>
              </a:r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A8963DC-DDF4-45D5-9A3D-DF2B2170F117}"/>
              </a:ext>
            </a:extLst>
          </p:cNvPr>
          <p:cNvSpPr txBox="1"/>
          <p:nvPr/>
        </p:nvSpPr>
        <p:spPr>
          <a:xfrm>
            <a:off x="1842568" y="5699216"/>
            <a:ext cx="150122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2.3 คลิก 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91628103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1A28763D-D7F4-4968-BEC0-2D83D2D846FC}"/>
              </a:ext>
            </a:extLst>
          </p:cNvPr>
          <p:cNvGrpSpPr/>
          <p:nvPr/>
        </p:nvGrpSpPr>
        <p:grpSpPr>
          <a:xfrm>
            <a:off x="1290656" y="1078662"/>
            <a:ext cx="6286463" cy="4728642"/>
            <a:chOff x="1290656" y="888162"/>
            <a:chExt cx="6286463" cy="4728642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1CC328A6-4F68-47B0-91F7-B9139B74D14B}"/>
                </a:ext>
              </a:extLst>
            </p:cNvPr>
            <p:cNvSpPr txBox="1"/>
            <p:nvPr/>
          </p:nvSpPr>
          <p:spPr>
            <a:xfrm>
              <a:off x="1290656" y="888162"/>
              <a:ext cx="2033569" cy="523220"/>
            </a:xfrm>
            <a:prstGeom prst="rect">
              <a:avLst/>
            </a:prstGeom>
            <a:solidFill>
              <a:srgbClr val="FFD1E8"/>
            </a:solidFill>
          </p:spPr>
          <p:txBody>
            <a:bodyPr wrap="square">
              <a:spAutoFit/>
            </a:bodyPr>
            <a:lstStyle/>
            <a:p>
              <a:r>
                <a:rPr lang="th-TH" sz="2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2.4 ตั้งชื่อ </a:t>
              </a:r>
              <a:r>
                <a:rPr lang="en-US" sz="2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</a:t>
              </a:r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2316B397-801F-4268-A33F-396F0C78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09" t="15086" r="15010" b="55448"/>
            <a:stretch/>
          </p:blipFill>
          <p:spPr>
            <a:xfrm>
              <a:off x="1543051" y="1519487"/>
              <a:ext cx="6034068" cy="3500188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740F9A81-FB8F-4C02-A523-D3ABB479AE83}"/>
                </a:ext>
              </a:extLst>
            </p:cNvPr>
            <p:cNvSpPr txBox="1"/>
            <p:nvPr/>
          </p:nvSpPr>
          <p:spPr>
            <a:xfrm>
              <a:off x="3576636" y="5155139"/>
              <a:ext cx="1990725" cy="461665"/>
            </a:xfrm>
            <a:prstGeom prst="rect">
              <a:avLst/>
            </a:prstGeom>
            <a:solidFill>
              <a:srgbClr val="FFD1E8"/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รูปที่ 12.11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791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5684E98-2F89-49CC-BBEB-87F9BD0D9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96" b="86195"/>
          <a:stretch/>
        </p:blipFill>
        <p:spPr>
          <a:xfrm>
            <a:off x="535778" y="313603"/>
            <a:ext cx="7728610" cy="918614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2E132BE6-1E3D-4BC8-AFCD-6DEDC594E90B}"/>
              </a:ext>
            </a:extLst>
          </p:cNvPr>
          <p:cNvGrpSpPr/>
          <p:nvPr/>
        </p:nvGrpSpPr>
        <p:grpSpPr>
          <a:xfrm>
            <a:off x="711134" y="1248843"/>
            <a:ext cx="7728610" cy="1945979"/>
            <a:chOff x="711134" y="1232217"/>
            <a:chExt cx="7728610" cy="1945979"/>
          </a:xfrm>
        </p:grpSpPr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03EBB517-CF15-4940-9CF7-C859452E477B}"/>
                </a:ext>
              </a:extLst>
            </p:cNvPr>
            <p:cNvSpPr/>
            <p:nvPr/>
          </p:nvSpPr>
          <p:spPr>
            <a:xfrm>
              <a:off x="711134" y="1232217"/>
              <a:ext cx="7728610" cy="187413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CF002E47-D30D-48A9-8663-82DA70FD327F}"/>
                </a:ext>
              </a:extLst>
            </p:cNvPr>
            <p:cNvSpPr txBox="1"/>
            <p:nvPr/>
          </p:nvSpPr>
          <p:spPr>
            <a:xfrm>
              <a:off x="835823" y="1239204"/>
              <a:ext cx="7540413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คลาสและ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เป็นแนวคิดพื้นฐานของการเขียนโปรแกรมเชิงวัตถุ ซึ่งคลาสเป็นพิมพ์เขียว หรือต้นแบบที่ผู้ใช้กำหนดซึ่งวัตถุถูกสร้างขึ้น โดยพื้นฐานแล้วคลาสจะรวม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ฟิ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ลด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์แ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ละเมธอด (ฟังก์ชันสมาชิกซึ่งกำหนดการกระทำ) ไว้ในหน่วยเดียว คลาสและ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เป็นสิ่งที่เกี่ยวข้องกันโดยตรง คลาสคือ โค้ด โปรแกรมที่เราเขียนขึ้นเพื่อทำหน้าที่เป็นพิมพ์เขียวของ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DF210093-904D-4DE6-A6D8-EF8408BCF0B5}"/>
              </a:ext>
            </a:extLst>
          </p:cNvPr>
          <p:cNvGrpSpPr/>
          <p:nvPr/>
        </p:nvGrpSpPr>
        <p:grpSpPr>
          <a:xfrm>
            <a:off x="2428876" y="3262604"/>
            <a:ext cx="4269625" cy="3255682"/>
            <a:chOff x="2445500" y="3176893"/>
            <a:chExt cx="4269625" cy="3255682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D950E51D-69E3-42DC-A1C9-D47C6840F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23" t="34521" r="20277" b="39438"/>
            <a:stretch/>
          </p:blipFill>
          <p:spPr>
            <a:xfrm>
              <a:off x="2445500" y="3176893"/>
              <a:ext cx="4269625" cy="2719201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DC70684E-BA7F-4F34-9BAE-A98F6B087986}"/>
                </a:ext>
              </a:extLst>
            </p:cNvPr>
            <p:cNvSpPr txBox="1"/>
            <p:nvPr/>
          </p:nvSpPr>
          <p:spPr>
            <a:xfrm>
              <a:off x="3175462" y="5970910"/>
              <a:ext cx="2892829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คลาสและ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1328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A38A951A-8E2E-46C1-B97D-F70767305463}"/>
              </a:ext>
            </a:extLst>
          </p:cNvPr>
          <p:cNvGrpSpPr/>
          <p:nvPr/>
        </p:nvGrpSpPr>
        <p:grpSpPr>
          <a:xfrm>
            <a:off x="581892" y="972590"/>
            <a:ext cx="7980218" cy="4879571"/>
            <a:chOff x="581892" y="972590"/>
            <a:chExt cx="7980218" cy="4879571"/>
          </a:xfrm>
        </p:grpSpPr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7408FAB6-1AB4-4511-9ACA-62DC09D3A760}"/>
                </a:ext>
              </a:extLst>
            </p:cNvPr>
            <p:cNvSpPr/>
            <p:nvPr/>
          </p:nvSpPr>
          <p:spPr>
            <a:xfrm>
              <a:off x="581892" y="972590"/>
              <a:ext cx="7980218" cy="4879571"/>
            </a:xfrm>
            <a:prstGeom prst="roundRect">
              <a:avLst>
                <a:gd name="adj" fmla="val 126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D088EB33-C87A-4574-B169-27C243896E64}"/>
                </a:ext>
              </a:extLst>
            </p:cNvPr>
            <p:cNvSpPr/>
            <p:nvPr/>
          </p:nvSpPr>
          <p:spPr>
            <a:xfrm>
              <a:off x="847901" y="1221971"/>
              <a:ext cx="7466365" cy="4411396"/>
            </a:xfrm>
            <a:prstGeom prst="roundRect">
              <a:avLst>
                <a:gd name="adj" fmla="val 10072"/>
              </a:avLst>
            </a:prstGeom>
            <a:solidFill>
              <a:srgbClr val="FFD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FA982F12-DA6A-4553-B411-1C1E51269DA6}"/>
                </a:ext>
              </a:extLst>
            </p:cNvPr>
            <p:cNvSpPr txBox="1"/>
            <p:nvPr/>
          </p:nvSpPr>
          <p:spPr>
            <a:xfrm>
              <a:off x="947649" y="1357898"/>
              <a:ext cx="7316738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โดยทั่วไปการประกาศคลาสสามารถรวมคอมโพ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เนนต์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เหล่านี้ตามลำดับ</a:t>
              </a: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1. Modifiers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คลาสสามารถเป็นพับ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บลิก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หรือไปรเวท ดี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ฟอลต์ข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องคลาส คือ พับ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บลิก</a:t>
              </a:r>
              <a:endParaRPr lang="th-TH" sz="24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2. Keyword class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คำหลักที่ใช้ในการประกาศ</a:t>
              </a: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3. Class Identifier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ตัวระบุ หรือ ชื่อของคลาสตัวอักษรเริ่มต้นซึ่งควรเป็นตัวพิมพ์ใหญ่</a:t>
              </a: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4. Base class or Super class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ชื่อของพาเรน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ต์ข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องคลาส (ซู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เปอร์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คลาส) ถ้ามีนำหน้าด้วย : (โคลอน)</a:t>
              </a: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5. Interfaces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รายการของอินเทอร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์เฟซ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ที่คั่นด้วยเครื่องหมายจุลภาคที่นำไปใช้โดยคลาสหากมีนำหน้าด้วย: (โคลอน) คลาสสามารถใช้อินเทอร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์เฟซ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ได้มากกว่าหนึ่งอินเทอร</a:t>
              </a:r>
              <a:r>
                <a:rPr lang="th-TH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์เฟซ</a:t>
              </a:r>
              <a:endParaRPr lang="th-TH" sz="24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th-TH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b="1" i="0" u="none" strike="noStrike" baseline="0" dirty="0">
                  <a:solidFill>
                    <a:srgbClr val="E3500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6. Body 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: </a:t>
              </a:r>
              <a:r>
                <a:rPr lang="th-TH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ร่างกายของคลาสนั้นล้อมรอบด้วย { } (เครื่องหมายปีกกา)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26110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BDFDFAB-FC88-4195-A72F-78CE12B2A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644" b="71264"/>
          <a:stretch/>
        </p:blipFill>
        <p:spPr>
          <a:xfrm>
            <a:off x="717518" y="460378"/>
            <a:ext cx="7546870" cy="980669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2D4D5500-3EE6-474A-A8EE-3A3D742461C9}"/>
              </a:ext>
            </a:extLst>
          </p:cNvPr>
          <p:cNvGrpSpPr/>
          <p:nvPr/>
        </p:nvGrpSpPr>
        <p:grpSpPr>
          <a:xfrm>
            <a:off x="692579" y="1562794"/>
            <a:ext cx="7752063" cy="4480560"/>
            <a:chOff x="725831" y="1562794"/>
            <a:chExt cx="7752063" cy="4480560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DCD65625-9D4F-4DFA-A0D9-ACFB6C51D50E}"/>
                </a:ext>
              </a:extLst>
            </p:cNvPr>
            <p:cNvSpPr/>
            <p:nvPr/>
          </p:nvSpPr>
          <p:spPr>
            <a:xfrm>
              <a:off x="725831" y="1562794"/>
              <a:ext cx="7752063" cy="4480560"/>
            </a:xfrm>
            <a:prstGeom prst="roundRect">
              <a:avLst>
                <a:gd name="adj" fmla="val 15671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02AA8225-096A-44DA-9DFA-27C63A426E79}"/>
                </a:ext>
              </a:extLst>
            </p:cNvPr>
            <p:cNvSpPr txBox="1"/>
            <p:nvPr/>
          </p:nvSpPr>
          <p:spPr>
            <a:xfrm>
              <a:off x="929490" y="1744692"/>
              <a:ext cx="7384776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ในภาษาโปรแกรมที่ไม่ใช่ภาษาแบบ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OOP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เช่น ภาษา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จะมี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ต่าง ๆ ให้ใช้งาน เช่น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int,</a:t>
              </a:r>
            </a:p>
            <a:p>
              <a:pPr algn="l"/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float, double, char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เป็นต้น 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ก็คือชนิดข้อมูล เมื่อเรานิยามตัวแปรซึ่งมีชนิดข้อมูลใด ๆ ตามที่ต้องการตัวแปลภาษา จะทราบทันที่ว่าต้องทำอย่างไรกับชนิดข้อมูลนั้น ๆ เนื่องจากว่า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เหล่านั้นเป็น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ที่ได้นิยาม หรือ กำหนดไว้ล่วงหน้าแล้ว เราเรียก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แบบนี้ว่า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ภายใน </a:t>
              </a:r>
              <a:endParaRPr lang="en-US" sz="2200" b="0" i="0" u="none" strike="noStrike" baseline="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ในภาษา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หากพบว่า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ที่มีให้ไม่ตรงกับความต้องการของเรา เราสามารถนิยาม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ขึ้นมาใช้งานเองได้ ซึ่งเราจะเรียก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แบบนี้ว่า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User Defined Data Type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โดยใช้สตรักเจอร์ ซึ่งการสร้าง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UDT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ด้วยสตรักเจอร์ก็คือการนำ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ชนิดต่าง ๆ มาผสมกัน</a:t>
              </a:r>
            </a:p>
            <a:p>
              <a:pPr algn="l"/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คลาสก็เหมือนสตรักเจอร์ เรานิยามคลาสขึ้นมาใช้งานเพราะต้องการสร้าง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UDT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ใหม่นั่นเอง เมื่อเรานิยาม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ขึ้นมาใหม่ 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แบบ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UDT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ก็จะถูกคอมไพเลอร์ปฏิบัติต่อ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ที่เราสร้างขึ้นแบบเดี่ยวกับ 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Build </a:t>
              </a:r>
              <a:r>
                <a:rPr lang="en-US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inType</a:t>
              </a:r>
              <a:r>
                <a:rPr lang="en-US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.NET Framework Library 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นับว่าเป็นแหล่งรวบรวม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มากมายหลายพัน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ให้เราสามารถนำมาสร้างเป็น</a:t>
              </a:r>
              <a:r>
                <a:rPr lang="th-TH" sz="2200" b="0" i="0" u="none" strike="noStrike" baseline="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ไทป์</a:t>
              </a:r>
              <a:r>
                <a:rPr lang="th-TH" sz="2200" b="0" i="0" u="none" strike="noStrike" baseline="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ชนิดใหม่ที่มีความ สามารถในการทำงานที่ซับซ้อนขึ้นได้อย่างสะดวกและรวดเร็ว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60982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551B0F9-1DBB-4EA5-87BA-8249A74CC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0164" b="21551"/>
          <a:stretch/>
        </p:blipFill>
        <p:spPr>
          <a:xfrm>
            <a:off x="592942" y="561107"/>
            <a:ext cx="7696385" cy="806683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97D33A18-9EA1-4B45-A691-EF22E05714DE}"/>
              </a:ext>
            </a:extLst>
          </p:cNvPr>
          <p:cNvGrpSpPr/>
          <p:nvPr/>
        </p:nvGrpSpPr>
        <p:grpSpPr>
          <a:xfrm>
            <a:off x="479665" y="1574744"/>
            <a:ext cx="8184669" cy="4535113"/>
            <a:chOff x="432706" y="1400176"/>
            <a:chExt cx="8184669" cy="4535113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1A84D6CD-2D3B-4DAD-9983-84EB18E8D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82123" l="0" r="100000">
                          <a14:foregroundMark x1="304" y1="6518" x2="304" y2="2607"/>
                          <a14:foregroundMark x1="1824" y1="67225" x2="1672" y2="7449"/>
                          <a14:foregroundMark x1="14894" y1="75605" x2="31459" y2="76536"/>
                          <a14:foregroundMark x1="24772" y1="77654" x2="38146" y2="78212"/>
                          <a14:foregroundMark x1="36930" y1="78212" x2="85714" y2="78212"/>
                          <a14:backgroundMark x1="28571" y1="88454" x2="32219" y2="79702"/>
                          <a14:backgroundMark x1="48024" y1="86965" x2="48176" y2="78399"/>
                          <a14:backgroundMark x1="45745" y1="79516" x2="52432" y2="79702"/>
                          <a14:backgroundMark x1="29635" y1="80074" x2="35714" y2="78771"/>
                          <a14:backgroundMark x1="44529" y1="78212" x2="50912" y2="783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62"/>
            <a:stretch/>
          </p:blipFill>
          <p:spPr>
            <a:xfrm>
              <a:off x="432706" y="1400176"/>
              <a:ext cx="8184669" cy="4535113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287C739-5B52-4F00-AFE9-ADA379DB34CB}"/>
                </a:ext>
              </a:extLst>
            </p:cNvPr>
            <p:cNvSpPr txBox="1"/>
            <p:nvPr/>
          </p:nvSpPr>
          <p:spPr>
            <a:xfrm>
              <a:off x="1160361" y="1991626"/>
              <a:ext cx="6939660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เปรียบเสมือนกล่องดำ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Black Box)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ซึ่งเวลาเรานำมาใช้งานเราไม่จำเป็นต้องรู้ว่ามันมี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กลไกล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ในการทำงานอย่างไร หรือ ไม่จำเป็นต้องรู้ว่าภายใน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นั้นมีโค้ดอะไรภายใน เมื่อเราต้องการใช้งาน เราจะสั่งงานผ่านเมธอด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Method) 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จะผนวกขบวนการ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Method)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และข้อมูล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Information)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ไว้ภายในตัวของมันเอง 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จะเก็บข้อมูลภายในไว้ใน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ฟิ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ลด์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field)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 ตัวแปรท้องถิ่นของคลาสนั่นเอง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โปรแกรมที่เรียกใช้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ไม่จำเป็นและสามารถเข้าถึง หรือเปลี่ยนแปลงข้อมูลใน</a:t>
              </a:r>
              <a:r>
                <a:rPr lang="th-TH" sz="2400" dirty="0" err="1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ฟิ</a:t>
              </a:r>
              <a:r>
                <a:rPr lang="th-TH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ลด์ได้โดยตรงแต่สามารถเข้าถึงได้โดยทางอ้อมผ่านส่วนเชื่อมต่อที่เรียกว่าพร็อปเพอร์ตี้ (</a:t>
              </a:r>
              <a:r>
                <a:rPr lang="en-US" sz="2400" dirty="0">
                  <a:solidFill>
                    <a:schemeClr val="bg1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Property)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0310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C385D3F-6355-40B0-AEDE-C67ED2B1B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22" b="86070"/>
          <a:stretch/>
        </p:blipFill>
        <p:spPr>
          <a:xfrm>
            <a:off x="579184" y="458947"/>
            <a:ext cx="7685204" cy="910389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AEB79920-6E74-4AE1-AFB1-F1989050FDBE}"/>
              </a:ext>
            </a:extLst>
          </p:cNvPr>
          <p:cNvGrpSpPr/>
          <p:nvPr/>
        </p:nvGrpSpPr>
        <p:grpSpPr>
          <a:xfrm>
            <a:off x="897773" y="1486223"/>
            <a:ext cx="7458055" cy="1632254"/>
            <a:chOff x="897773" y="1436345"/>
            <a:chExt cx="7458055" cy="1632254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930737BC-8D4A-4187-BC81-78219B053DEE}"/>
                </a:ext>
              </a:extLst>
            </p:cNvPr>
            <p:cNvSpPr/>
            <p:nvPr/>
          </p:nvSpPr>
          <p:spPr>
            <a:xfrm>
              <a:off x="897773" y="1436345"/>
              <a:ext cx="7358301" cy="16283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C28C6EDB-2EAF-4D20-B271-576C85144157}"/>
                </a:ext>
              </a:extLst>
            </p:cNvPr>
            <p:cNvSpPr txBox="1"/>
            <p:nvPr/>
          </p:nvSpPr>
          <p:spPr>
            <a:xfrm>
              <a:off x="964276" y="1498939"/>
              <a:ext cx="73915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เอ็นแค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ปซูเล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ชัน หรือ คุณสมบัติการห่อหุ้ม การห่อหุ้ม คือ แนวคิดของ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ที่แยกโค้ดส่วนเชื่อมต่อ กับโค้ดส่วนประมวลผลออกจากกัน ข้อมูลและส่วนประมวลผลทั้งหมดจะถูกซ่อนไว้เบื้องหลังอินเทอร์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เฟส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หากเราจัดให้มีการอินเทอร์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เฟส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ที่ดีและรักษารูปแบบการเชื่อมต่อไว้อย่างคงที่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B1DB24C7-1AFA-4112-A72D-13E16AE7E122}"/>
              </a:ext>
            </a:extLst>
          </p:cNvPr>
          <p:cNvGrpSpPr/>
          <p:nvPr/>
        </p:nvGrpSpPr>
        <p:grpSpPr>
          <a:xfrm>
            <a:off x="1510763" y="3347833"/>
            <a:ext cx="6122474" cy="2996596"/>
            <a:chOff x="1510763" y="3198202"/>
            <a:chExt cx="6122474" cy="2996596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D8632B28-408C-48DC-AC3B-5739EBDF8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59" t="38502" r="12305" b="39976"/>
            <a:stretch/>
          </p:blipFill>
          <p:spPr>
            <a:xfrm>
              <a:off x="1510763" y="3198202"/>
              <a:ext cx="6122474" cy="2434670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A26184EB-6F44-4A85-A8CF-7740731263A9}"/>
                </a:ext>
              </a:extLst>
            </p:cNvPr>
            <p:cNvSpPr txBox="1"/>
            <p:nvPr/>
          </p:nvSpPr>
          <p:spPr>
            <a:xfrm>
              <a:off x="3126386" y="5733133"/>
              <a:ext cx="2590800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รูปที่ 12.3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32503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BF3FD10-A1E9-4F0D-916E-C979A8BC6B3A}"/>
              </a:ext>
            </a:extLst>
          </p:cNvPr>
          <p:cNvGrpSpPr/>
          <p:nvPr/>
        </p:nvGrpSpPr>
        <p:grpSpPr>
          <a:xfrm>
            <a:off x="831271" y="789709"/>
            <a:ext cx="7498081" cy="2747355"/>
            <a:chOff x="831271" y="681644"/>
            <a:chExt cx="7498081" cy="2747355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7478C089-81B5-49C2-BC17-5F67F8F13B99}"/>
                </a:ext>
              </a:extLst>
            </p:cNvPr>
            <p:cNvSpPr/>
            <p:nvPr/>
          </p:nvSpPr>
          <p:spPr>
            <a:xfrm>
              <a:off x="831271" y="681644"/>
              <a:ext cx="7498081" cy="27473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6EB33525-15CC-434F-9BAE-7B403FA1D181}"/>
                </a:ext>
              </a:extLst>
            </p:cNvPr>
            <p:cNvSpPr/>
            <p:nvPr/>
          </p:nvSpPr>
          <p:spPr>
            <a:xfrm>
              <a:off x="1014153" y="847638"/>
              <a:ext cx="7115694" cy="24196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5E3B82F-F14F-4C70-BA21-B7DA0B8236F8}"/>
                </a:ext>
              </a:extLst>
            </p:cNvPr>
            <p:cNvSpPr txBox="1"/>
            <p:nvPr/>
          </p:nvSpPr>
          <p:spPr>
            <a:xfrm>
              <a:off x="1155470" y="911551"/>
              <a:ext cx="6974378" cy="2339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12.4.1 รวมส่วนข้อมูลและส่วนประมวลผลไว้ด้วยกัน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ส่วนของข้อมูลคลาสเราจะเรียกส่วนนี้ว่า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Data Field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Variable Filed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ทำหน้าที่เก็บข้อมูล ในส่วนของการประมวลผลซึ่งเป็นสมการคณิตศาสตร์อย่างง่าย ๆ ที่ทำหน้าที่แปลงหน่วยวัดอุณหภูมิจากองศาเซลเซียสไปเป็นองศาฟาเรนไฮต์การรวมข้อมูลและส่วนประมวลผลไว้ด้วยกันแบบนี้คือลักษณะอย่างหนึ่งของหลักการเอ็นแค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ปซูเล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ชัน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00A38EB5-385C-4D63-AB89-042258C20C5E}"/>
              </a:ext>
            </a:extLst>
          </p:cNvPr>
          <p:cNvGrpSpPr/>
          <p:nvPr/>
        </p:nvGrpSpPr>
        <p:grpSpPr>
          <a:xfrm>
            <a:off x="1014153" y="3748018"/>
            <a:ext cx="7040881" cy="2295856"/>
            <a:chOff x="906086" y="3642280"/>
            <a:chExt cx="7040881" cy="2295856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167BD5DF-4E1E-46F9-8AC8-444E3D96A198}"/>
                </a:ext>
              </a:extLst>
            </p:cNvPr>
            <p:cNvSpPr/>
            <p:nvPr/>
          </p:nvSpPr>
          <p:spPr>
            <a:xfrm>
              <a:off x="906086" y="3642280"/>
              <a:ext cx="7040881" cy="2295856"/>
            </a:xfrm>
            <a:prstGeom prst="roundRect">
              <a:avLst>
                <a:gd name="adj" fmla="val 152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0AC41391-FB66-4E85-B403-C62461266901}"/>
                </a:ext>
              </a:extLst>
            </p:cNvPr>
            <p:cNvSpPr/>
            <p:nvPr/>
          </p:nvSpPr>
          <p:spPr>
            <a:xfrm>
              <a:off x="1122218" y="3782291"/>
              <a:ext cx="6626782" cy="2028308"/>
            </a:xfrm>
            <a:prstGeom prst="roundRect">
              <a:avLst>
                <a:gd name="adj" fmla="val 1379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15807372-A594-4FE1-9E5D-D7C778D5CC9A}"/>
                </a:ext>
              </a:extLst>
            </p:cNvPr>
            <p:cNvSpPr txBox="1"/>
            <p:nvPr/>
          </p:nvSpPr>
          <p:spPr>
            <a:xfrm>
              <a:off x="1280159" y="3865043"/>
              <a:ext cx="6452215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12.4.2 ใช้กล</a:t>
              </a:r>
              <a:r>
                <a:rPr lang="th-TH" sz="2600" b="1" dirty="0" err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ไล</a:t>
              </a:r>
              <a:r>
                <a:rPr lang="th-TH" sz="2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ในการเชื่อมกับโค้ดภายนอกด้วยพร็อปเพอร์ตี้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หากเราสามารถกันไม่ให้โค้ดภายนอก สามารถเข้าถึงส่วนของข้อมูลภายใน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ได้ คลาสนั้น ๆ ก็มีคุณสมบัติของการเอ็นแค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ปซูเล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ชัน ทำให้เราสามารถส่งค่าองศาเซลเซียสไปให้</a:t>
              </a:r>
              <a:r>
                <a:rPr lang="th-TH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ออบเจ็กต์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ได้โดยไม่มีการแตะต้องส่วนของ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Data Filed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ของคลาสเลย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55354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2887F2-016D-402D-9774-CD72A83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88" y="2519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FD948B0-0D1D-42F9-BCC2-886783D5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548" b="71620"/>
          <a:stretch/>
        </p:blipFill>
        <p:spPr>
          <a:xfrm>
            <a:off x="603865" y="391336"/>
            <a:ext cx="7660524" cy="872200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54ADABD-B6CC-4854-8314-31D7C26EA219}"/>
              </a:ext>
            </a:extLst>
          </p:cNvPr>
          <p:cNvGrpSpPr/>
          <p:nvPr/>
        </p:nvGrpSpPr>
        <p:grpSpPr>
          <a:xfrm>
            <a:off x="781050" y="1292110"/>
            <a:ext cx="7561156" cy="1662139"/>
            <a:chOff x="781050" y="1292110"/>
            <a:chExt cx="7561156" cy="1662139"/>
          </a:xfrm>
        </p:grpSpPr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103B2CE2-34CB-4DB5-A1E4-3B12A8AEBD62}"/>
                </a:ext>
              </a:extLst>
            </p:cNvPr>
            <p:cNvSpPr/>
            <p:nvPr/>
          </p:nvSpPr>
          <p:spPr>
            <a:xfrm>
              <a:off x="781050" y="1292110"/>
              <a:ext cx="7561156" cy="1662139"/>
            </a:xfrm>
            <a:prstGeom prst="roundRect">
              <a:avLst/>
            </a:prstGeom>
            <a:solidFill>
              <a:srgbClr val="00B0F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0E7FCA2-0B94-4574-99DA-41CF2B53AEB0}"/>
                </a:ext>
              </a:extLst>
            </p:cNvPr>
            <p:cNvSpPr txBox="1"/>
            <p:nvPr/>
          </p:nvSpPr>
          <p:spPr>
            <a:xfrm>
              <a:off x="801793" y="1356015"/>
              <a:ext cx="754041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วิธีการอย่างง่าย ๆ ในการตรวจสอบดูว่าภาษาคอมพิวเตอร์ใดสนับสนุนแนวความคิดในแบบ </a:t>
              </a:r>
              <a:r>
                <a:rPr lang="en-US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OOP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หรือไม่นั้น ให้ตรวจสอบดูว่าภาษาคอมพิวเตอร์ภาษานั้นมีคุณสมบัติของการสืบทอด หรือ การอินเฮีย</a:t>
              </a:r>
              <a:r>
                <a:rPr lang="th-TH" sz="2400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ริแ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ตน</a:t>
              </a:r>
              <a:r>
                <a:rPr lang="th-TH" sz="2400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ซ์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หรือไม่ เรียกย่อ ๆ ว่าอินเฮีย</a:t>
              </a:r>
              <a:r>
                <a:rPr lang="th-TH" sz="2400" dirty="0" err="1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ริต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หลักการสำคัญนี้มีไว้เพื่อให้เราสามารถต่อยอดงานใหม่จากงานเดิมที่มีอยู่แล้วนั่นเอง</a:t>
              </a:r>
              <a:endPara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02001009-80C0-4F91-ADF6-3D4F74E35ABB}"/>
              </a:ext>
            </a:extLst>
          </p:cNvPr>
          <p:cNvGrpSpPr/>
          <p:nvPr/>
        </p:nvGrpSpPr>
        <p:grpSpPr>
          <a:xfrm>
            <a:off x="2324100" y="2750706"/>
            <a:ext cx="4837429" cy="3686681"/>
            <a:chOff x="2324100" y="2674506"/>
            <a:chExt cx="4837429" cy="3686681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A0B081DD-7ECB-431A-8970-FF4D2AE10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3310" b="59528" l="33404" r="70666">
                          <a14:foregroundMark x1="44767" y1="46185" x2="56607" y2="45669"/>
                          <a14:foregroundMark x1="45085" y1="50829" x2="56765" y2="50792"/>
                          <a14:foregroundMark x1="36681" y1="56616" x2="47357" y2="56543"/>
                          <a14:foregroundMark x1="45719" y1="51493" x2="56765" y2="50940"/>
                          <a14:foregroundMark x1="47357" y1="49797" x2="53911" y2="49834"/>
                          <a14:foregroundMark x1="36575" y1="57280" x2="45930" y2="56027"/>
                          <a14:foregroundMark x1="53383" y1="57612" x2="64746" y2="55990"/>
                          <a14:foregroundMark x1="53383" y1="55805" x2="61945" y2="56137"/>
                        </a14:backgroundRemoval>
                      </a14:imgEffect>
                    </a14:imgLayer>
                  </a14:imgProps>
                </a:ext>
              </a:extLst>
            </a:blip>
            <a:srcRect l="33506" t="42191" r="29273" b="40301"/>
            <a:stretch/>
          </p:blipFill>
          <p:spPr>
            <a:xfrm>
              <a:off x="2324100" y="2674506"/>
              <a:ext cx="4837429" cy="3263116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3C6A5DCE-87B1-4B31-B41E-395F7C0730D0}"/>
                </a:ext>
              </a:extLst>
            </p:cNvPr>
            <p:cNvSpPr txBox="1"/>
            <p:nvPr/>
          </p:nvSpPr>
          <p:spPr>
            <a:xfrm>
              <a:off x="3480752" y="5899522"/>
              <a:ext cx="2181225" cy="461665"/>
            </a:xfrm>
            <a:prstGeom prst="rect">
              <a:avLst/>
            </a:prstGeom>
            <a:solidFill>
              <a:srgbClr val="FF99CC"/>
            </a:solidFill>
          </p:spPr>
          <p:txBody>
            <a:bodyPr wrap="square">
              <a:spAutoFit/>
            </a:bodyPr>
            <a:lstStyle/>
            <a:p>
              <a:r>
                <a:rPr lang="th-TH" sz="2400" b="1" dirty="0"/>
                <a:t> รูปที่ 12.4 </a:t>
              </a:r>
              <a:r>
                <a:rPr lang="th-TH" sz="2400" dirty="0"/>
                <a:t>การสืบทอด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5650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209</TotalTime>
  <Words>1379</Words>
  <Application>Microsoft Office PowerPoint</Application>
  <PresentationFormat>On-screen Show (4:3)</PresentationFormat>
  <Paragraphs>85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3</cp:revision>
  <dcterms:created xsi:type="dcterms:W3CDTF">2022-01-22T08:24:08Z</dcterms:created>
  <dcterms:modified xsi:type="dcterms:W3CDTF">2025-07-29T03:25:07Z</dcterms:modified>
</cp:coreProperties>
</file>